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28" r:id="rId5"/>
    <p:sldId id="283" r:id="rId6"/>
    <p:sldId id="329" r:id="rId7"/>
    <p:sldId id="299" r:id="rId8"/>
    <p:sldId id="335" r:id="rId9"/>
    <p:sldId id="354" r:id="rId10"/>
    <p:sldId id="350" r:id="rId11"/>
    <p:sldId id="352" r:id="rId12"/>
    <p:sldId id="336" r:id="rId13"/>
    <p:sldId id="341" r:id="rId14"/>
    <p:sldId id="316" r:id="rId15"/>
    <p:sldId id="338" r:id="rId16"/>
    <p:sldId id="344" r:id="rId17"/>
    <p:sldId id="361" r:id="rId18"/>
    <p:sldId id="362" r:id="rId19"/>
    <p:sldId id="363" r:id="rId20"/>
    <p:sldId id="364" r:id="rId21"/>
    <p:sldId id="357" r:id="rId22"/>
    <p:sldId id="355" r:id="rId23"/>
    <p:sldId id="331" r:id="rId24"/>
    <p:sldId id="343" r:id="rId25"/>
    <p:sldId id="332" r:id="rId26"/>
    <p:sldId id="333" r:id="rId27"/>
    <p:sldId id="334" r:id="rId28"/>
    <p:sldId id="349" r:id="rId29"/>
    <p:sldId id="360" r:id="rId30"/>
    <p:sldId id="339" r:id="rId31"/>
    <p:sldId id="359" r:id="rId32"/>
    <p:sldId id="317" r:id="rId33"/>
  </p:sldIdLst>
  <p:sldSz cx="12192000" cy="6858000"/>
  <p:notesSz cx="6888163" cy="100203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986C3-2FF4-4428-9E79-4246EFCF09B4}" v="68" dt="2024-01-24T14:17:40.611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31" autoAdjust="0"/>
  </p:normalViewPr>
  <p:slideViewPr>
    <p:cSldViewPr snapToGrid="0">
      <p:cViewPr varScale="1">
        <p:scale>
          <a:sx n="60" d="100"/>
          <a:sy n="60" d="100"/>
        </p:scale>
        <p:origin x="102" y="11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pPr rtl="0"/>
            <a:fld id="{615FAA28-D333-4D57-AF0E-BDF53B4498B2}" type="datetime1">
              <a:rPr lang="en-GB" smtClean="0"/>
              <a:t>24/01/2024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pPr rtl="0"/>
            <a:fld id="{6D03277C-3F5C-4673-8D79-1738A329ED93}" type="datetime1">
              <a:rPr lang="en-GB" noProof="0" smtClean="0"/>
              <a:t>24/01/2024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064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04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956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766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617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678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26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340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520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4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573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376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625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2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168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91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72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210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620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091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62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984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449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98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479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970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65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23191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 dirty="0">
                <a:solidFill>
                  <a:schemeClr val="tx1"/>
                </a:solidFill>
                <a:latin typeface="Corbel" panose="020B0503020204020204" pitchFamily="34" charset="0"/>
              </a:rPr>
              <a:t>Project </a:t>
            </a:r>
            <a:r>
              <a:rPr lang="en-GB" sz="1800" b="1" spc="-100" noProof="0" dirty="0">
                <a:solidFill>
                  <a:schemeClr val="tx1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F9278-8837-31F6-358A-691D7A3A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62" y="0"/>
            <a:ext cx="5585137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245" y="792161"/>
            <a:ext cx="9405650" cy="1674470"/>
          </a:xfrm>
        </p:spPr>
        <p:txBody>
          <a:bodyPr rtlCol="0"/>
          <a:lstStyle/>
          <a:p>
            <a:pPr algn="l" rtl="0"/>
            <a:r>
              <a:rPr lang="en-GB" dirty="0">
                <a:solidFill>
                  <a:schemeClr val="tx2"/>
                </a:solidFill>
              </a:rPr>
              <a:t>Predicting 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Diabetes onset: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2FED6-D80D-F51E-37EC-A27B38648925}"/>
              </a:ext>
            </a:extLst>
          </p:cNvPr>
          <p:cNvSpPr txBox="1"/>
          <p:nvPr/>
        </p:nvSpPr>
        <p:spPr>
          <a:xfrm>
            <a:off x="191574" y="3997748"/>
            <a:ext cx="62237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Group Members: 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             Temitope, 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             Kajaananan, 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             Tamunosaki, 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             Kaiser 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             Esala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4D756-2E2D-D9B5-F24B-EE1C25CFAB50}"/>
              </a:ext>
            </a:extLst>
          </p:cNvPr>
          <p:cNvSpPr txBox="1"/>
          <p:nvPr/>
        </p:nvSpPr>
        <p:spPr>
          <a:xfrm>
            <a:off x="206245" y="2466631"/>
            <a:ext cx="6223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A Machine Learning Journey</a:t>
            </a:r>
          </a:p>
        </p:txBody>
      </p:sp>
    </p:spTree>
    <p:extLst>
      <p:ext uri="{BB962C8B-B14F-4D97-AF65-F5344CB8AC3E}">
        <p14:creationId xmlns:p14="http://schemas.microsoft.com/office/powerpoint/2010/main" val="428617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Cleaned </a:t>
            </a:r>
            <a:r>
              <a:rPr lang="en-GB" sz="40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Diabetes Data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 marL="0" indent="0">
              <a:buNone/>
            </a:pPr>
            <a:r>
              <a:rPr lang="en-GB" b="0" i="0" dirty="0">
                <a:effectLst/>
              </a:rPr>
              <a:t>The chart displays the distribution of data between the diabetic and non-diabetic populations in the dataset.</a:t>
            </a:r>
          </a:p>
          <a:p>
            <a:pPr marL="0" indent="0">
              <a:buNone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After cleaning the dataset and selecting the age group 18-75, it appears to be unbalanced.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However, this unbalanced dataset appears to be a true representation of real-life data.</a:t>
            </a:r>
          </a:p>
          <a:p>
            <a:pPr marL="0" indent="0">
              <a:buNone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This dataset suggests that efforts should be made to reduce the significant gap before training the data.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9</a:t>
            </a:r>
          </a:p>
        </p:txBody>
      </p:sp>
      <p:pic>
        <p:nvPicPr>
          <p:cNvPr id="8" name="Picture 7" descr="A chart of a number of diabetes status&#10;&#10;Description automatically generated">
            <a:extLst>
              <a:ext uri="{FF2B5EF4-FFF2-40B4-BE49-F238E27FC236}">
                <a16:creationId xmlns:a16="http://schemas.microsoft.com/office/drawing/2014/main" id="{CA392497-6CCD-13CF-69AC-7224C77C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234000"/>
            <a:ext cx="6098045" cy="55916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35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B1BB31D-841A-945E-1C94-5276FB2F23A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721B6A0-0ED8-7246-5A07-DB3FADF7FB1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FB9E4-5E82-41B8-1A6D-A055452E4B9B}"/>
              </a:ext>
            </a:extLst>
          </p:cNvPr>
          <p:cNvSpPr txBox="1"/>
          <p:nvPr/>
        </p:nvSpPr>
        <p:spPr>
          <a:xfrm>
            <a:off x="1228767" y="1545048"/>
            <a:ext cx="103579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Designing Suitable Prediction Algorithms (Models)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BA25B93-983E-827E-D3BE-141C4A63E458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319169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4"/>
    </mc:Choice>
    <mc:Fallback xmlns="">
      <p:transition spd="slow" advTm="151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>
            <a:extLst>
              <a:ext uri="{FF2B5EF4-FFF2-40B4-BE49-F238E27FC236}">
                <a16:creationId xmlns:a16="http://schemas.microsoft.com/office/drawing/2014/main" id="{06CBB94F-D9C6-516D-CD40-BCA78C37F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1807950"/>
            <a:ext cx="5184913" cy="4320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83007C4-E7E0-9637-DD9D-2690075A3BA5}"/>
              </a:ext>
            </a:extLst>
          </p:cNvPr>
          <p:cNvSpPr txBox="1">
            <a:spLocks/>
          </p:cNvSpPr>
          <p:nvPr/>
        </p:nvSpPr>
        <p:spPr>
          <a:xfrm>
            <a:off x="3236232" y="206867"/>
            <a:ext cx="5719536" cy="92510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GB" sz="4800" cap="none" spc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r>
              <a:rPr lang="en-GB" sz="4000" cap="none" spc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Data Preparation</a:t>
            </a:r>
            <a:br>
              <a:rPr lang="en-GB" sz="4800" cap="none" spc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6B2DF6D-73CE-A653-EFE4-308FE38A9DF2}"/>
              </a:ext>
            </a:extLst>
          </p:cNvPr>
          <p:cNvSpPr txBox="1">
            <a:spLocks/>
          </p:cNvSpPr>
          <p:nvPr/>
        </p:nvSpPr>
        <p:spPr>
          <a:xfrm>
            <a:off x="275579" y="1253359"/>
            <a:ext cx="5184800" cy="5083048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b="1"/>
              <a:t> Feature Selection: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/>
              <a:t>Extracted feature variables by removing the target variable 'diabetes', preparing the dataset for model training.</a:t>
            </a:r>
          </a:p>
          <a:p>
            <a:pPr marL="457200" indent="-457200"/>
            <a:endParaRPr lang="en-GB" sz="1100"/>
          </a:p>
          <a:p>
            <a:r>
              <a:rPr lang="en-GB" sz="1100" b="1"/>
              <a:t>Target Variable Extraction: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/>
              <a:t>Isolated the target variable 'diabetes' to predict, which is crucial for supervised machine learning tasks.</a:t>
            </a:r>
          </a:p>
          <a:p>
            <a:pPr marL="457200" indent="-457200"/>
            <a:endParaRPr lang="en-GB" sz="1100"/>
          </a:p>
          <a:p>
            <a:pPr marL="457200" indent="-457200"/>
            <a:r>
              <a:rPr lang="en-GB" sz="1100" b="1"/>
              <a:t>Data Splitting: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/>
              <a:t>Split the dataset into training and test sets to assess the model's performance on unseen data.</a:t>
            </a:r>
          </a:p>
          <a:p>
            <a:pPr marL="457200" indent="-457200"/>
            <a:endParaRPr lang="en-GB" sz="1100"/>
          </a:p>
          <a:p>
            <a:r>
              <a:rPr lang="en-GB" sz="1100" b="1"/>
              <a:t>Feature Scaling and Class Balancing: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/>
              <a:t>Standardized the feature variables to ensure consistent scales for more effective model training.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100"/>
              <a:t>Balanced the class distribution by undersampling the majority class (non-diabetes), addressing the issue of imbalanced data, which can impact model performance.</a:t>
            </a:r>
            <a:endParaRPr lang="en-GB" sz="1100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E823D2F-3374-1073-9CB0-DC8464D634E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DBEF803-EBFC-6175-E7EB-72A8B8B74F4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7E00D9E-0F51-4244-6B76-266D14B1030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11</a:t>
            </a:r>
          </a:p>
        </p:txBody>
      </p:sp>
      <p:pic>
        <p:nvPicPr>
          <p:cNvPr id="20" name="Picture 19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A895A89-8599-52C8-A88A-CE5A61D1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08" y="1482876"/>
            <a:ext cx="7015992" cy="12756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23FD8B-0507-4375-02FC-174B11312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739" y="3109420"/>
            <a:ext cx="6681723" cy="685463"/>
          </a:xfrm>
          <a:prstGeom prst="rect">
            <a:avLst/>
          </a:prstGeom>
        </p:spPr>
      </p:pic>
      <p:pic>
        <p:nvPicPr>
          <p:cNvPr id="22" name="Picture 21" descr="A chart of a number of diabetic classes&#10;&#10;Description automatically generated with medium confidence">
            <a:extLst>
              <a:ext uri="{FF2B5EF4-FFF2-40B4-BE49-F238E27FC236}">
                <a16:creationId xmlns:a16="http://schemas.microsoft.com/office/drawing/2014/main" id="{E4B7CD26-EEC8-2892-36D3-2359AB66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159" y="4062181"/>
            <a:ext cx="3238851" cy="25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3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4FC58AF-7DC9-B159-2115-0A0D04DA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11804568" cy="925100"/>
          </a:xfrm>
          <a:noFill/>
        </p:spPr>
        <p:txBody>
          <a:bodyPr rtlCol="0"/>
          <a:lstStyle/>
          <a:p>
            <a:pPr algn="ctr" rtl="0"/>
            <a:b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Selected Algorithms For Diabetes Prediction</a:t>
            </a:r>
            <a:b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698F9EB-9703-52DF-E489-2A846039F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73302"/>
            <a:ext cx="5184800" cy="5083048"/>
          </a:xfrm>
        </p:spPr>
        <p:txBody>
          <a:bodyPr rtlCol="0"/>
          <a:lstStyle/>
          <a:p>
            <a:r>
              <a:rPr lang="en-GB" sz="1100" i="0" dirty="0">
                <a:effectLst/>
              </a:rPr>
              <a:t>Logistic Regression</a:t>
            </a:r>
          </a:p>
          <a:p>
            <a:r>
              <a:rPr lang="en-GB" sz="1100" b="0" i="0" dirty="0">
                <a:effectLst/>
              </a:rPr>
              <a:t>Random Forest Classifier</a:t>
            </a:r>
          </a:p>
          <a:p>
            <a:r>
              <a:rPr lang="en-GB" sz="1100" b="0" i="0" dirty="0">
                <a:effectLst/>
              </a:rPr>
              <a:t>Support Vector Machine</a:t>
            </a:r>
          </a:p>
          <a:p>
            <a:r>
              <a:rPr lang="en-GB" sz="1100" b="0" i="0" dirty="0">
                <a:effectLst/>
              </a:rPr>
              <a:t>Decision Trees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b="0" i="0" dirty="0">
              <a:effectLst/>
            </a:endParaRP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b="0" i="0" dirty="0">
              <a:effectLst/>
            </a:endParaRPr>
          </a:p>
          <a:p>
            <a:pPr marL="0" indent="0">
              <a:buNone/>
            </a:pPr>
            <a:r>
              <a:rPr lang="en-GB" sz="1100" b="1" i="0" dirty="0">
                <a:effectLst/>
              </a:rPr>
              <a:t>Training and Evaluation Process:</a:t>
            </a:r>
          </a:p>
          <a:p>
            <a:pPr marL="0" indent="0">
              <a:buNone/>
            </a:pPr>
            <a:r>
              <a:rPr lang="en-GB" sz="1100" b="0" i="0" dirty="0">
                <a:effectLst/>
              </a:rPr>
              <a:t>Train each model on the diabetes dataset.</a:t>
            </a:r>
          </a:p>
          <a:p>
            <a:pPr marL="0" indent="0">
              <a:buNone/>
            </a:pPr>
            <a:r>
              <a:rPr lang="en-GB" sz="1100" b="0" i="0" dirty="0">
                <a:effectLst/>
              </a:rPr>
              <a:t>Make predictions on unseen data.</a:t>
            </a:r>
          </a:p>
          <a:p>
            <a:pPr marL="0" indent="0">
              <a:buNone/>
            </a:pPr>
            <a:r>
              <a:rPr lang="en-GB" sz="1100" b="0" i="0" dirty="0">
                <a:effectLst/>
              </a:rPr>
              <a:t>Evaluate model performance using relevant metrics.</a:t>
            </a:r>
          </a:p>
          <a:p>
            <a:pPr marL="0" indent="0">
              <a:buNone/>
            </a:pPr>
            <a:endParaRPr lang="en-GB" sz="1100" b="0" i="0" dirty="0">
              <a:effectLst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3C35802-DABE-DAB2-E1AA-3E3B13C9508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13B37C5-7C6E-72FC-32C3-B590AFA169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C7E9247-C801-61FC-4485-EC5A02A6CC0B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12</a:t>
            </a:r>
          </a:p>
        </p:txBody>
      </p:sp>
      <p:pic>
        <p:nvPicPr>
          <p:cNvPr id="17" name="Picture 16" descr="A diagram of algorithm&#10;&#10;Description automatically generated">
            <a:extLst>
              <a:ext uri="{FF2B5EF4-FFF2-40B4-BE49-F238E27FC236}">
                <a16:creationId xmlns:a16="http://schemas.microsoft.com/office/drawing/2014/main" id="{BC3171BD-21A7-14AB-DEDD-267E4844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32" y="1070335"/>
            <a:ext cx="5323170" cy="49503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63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23C6C0-716A-A13B-88EF-4A1F7806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22" y="136525"/>
            <a:ext cx="4852558" cy="925100"/>
          </a:xfrm>
          <a:noFill/>
        </p:spPr>
        <p:txBody>
          <a:bodyPr rtlCol="0"/>
          <a:lstStyle/>
          <a:p>
            <a:pPr algn="ctr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Logistic Regression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1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5639C9D-85AB-C0C8-8D96-44E622B962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35059" y="1426392"/>
            <a:ext cx="7056941" cy="3044939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BD7C07-FB37-995F-7758-9B22266FEAE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6F2D5FD-FC50-3AC9-0D59-FDB7523288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9FF32BD-B9D6-DFD8-043E-08C2DB558C01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FF669-89C3-6E8B-0C67-3F7DC3D42057}"/>
              </a:ext>
            </a:extLst>
          </p:cNvPr>
          <p:cNvSpPr txBox="1"/>
          <p:nvPr/>
        </p:nvSpPr>
        <p:spPr>
          <a:xfrm>
            <a:off x="119543" y="1538642"/>
            <a:ext cx="49222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Model Training:</a:t>
            </a:r>
          </a:p>
          <a:p>
            <a:r>
              <a:rPr lang="en-GB" sz="1200" dirty="0"/>
              <a:t>Utilized Logistic Regression algorithm for training the model.</a:t>
            </a:r>
          </a:p>
          <a:p>
            <a:r>
              <a:rPr lang="en-GB" sz="1200" dirty="0"/>
              <a:t>Set a maximum iteration limit of 1000 during the training process.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Prediction:</a:t>
            </a:r>
          </a:p>
          <a:p>
            <a:r>
              <a:rPr lang="en-GB" sz="1200" dirty="0"/>
              <a:t>Generated predictions using the trained Logistic Regression model on the test dataset.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Model Evaluation:</a:t>
            </a:r>
          </a:p>
          <a:p>
            <a:r>
              <a:rPr lang="en-GB" sz="1200" dirty="0"/>
              <a:t>Assessed the performance of the Logistic Regression model.</a:t>
            </a:r>
          </a:p>
          <a:p>
            <a:r>
              <a:rPr lang="en-GB" sz="1200" dirty="0"/>
              <a:t>Calculated accuracy, confusion matrix, and classification report metrics.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Results Documentation:</a:t>
            </a:r>
          </a:p>
          <a:p>
            <a:r>
              <a:rPr lang="en-GB" sz="1200" dirty="0"/>
              <a:t>Documented the results, including model parameters and accuracy, in a </a:t>
            </a:r>
            <a:r>
              <a:rPr lang="en-GB" sz="1200" dirty="0" err="1"/>
              <a:t>DataFrame</a:t>
            </a:r>
            <a:r>
              <a:rPr lang="en-GB" sz="1200" dirty="0"/>
              <a:t> for further analysis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3910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7AA0565-B395-383E-9C70-14A6772F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731" y="147215"/>
            <a:ext cx="5719536" cy="925100"/>
          </a:xfrm>
          <a:noFill/>
        </p:spPr>
        <p:txBody>
          <a:bodyPr rtlCol="0"/>
          <a:lstStyle/>
          <a:p>
            <a:pPr algn="ctr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Random Forest Classifier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1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8BF5DDC-F885-E237-C86F-7694E9570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255735" y="1944098"/>
            <a:ext cx="6936265" cy="3106074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E9C8EE4-39AD-3145-DC00-33B265E4DBE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0F29B814-8BCB-B813-4214-D326580CD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6F76764-5968-BA96-B811-B8BFC7B03FC9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7853E-97BA-EC75-D8E6-7AB100F580B4}"/>
              </a:ext>
            </a:extLst>
          </p:cNvPr>
          <p:cNvSpPr txBox="1"/>
          <p:nvPr/>
        </p:nvSpPr>
        <p:spPr>
          <a:xfrm>
            <a:off x="197109" y="1690062"/>
            <a:ext cx="4744007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Model Training with Hyperparameter Tuning:</a:t>
            </a:r>
          </a:p>
          <a:p>
            <a:r>
              <a:rPr lang="en-GB" sz="1100" dirty="0"/>
              <a:t>Utilized the Random Forest Classifier.</a:t>
            </a:r>
          </a:p>
          <a:p>
            <a:r>
              <a:rPr lang="en-GB" sz="1100" dirty="0"/>
              <a:t>Applied hyperparameter tuning using GridSearchCV to find optimal parameters.</a:t>
            </a:r>
          </a:p>
          <a:p>
            <a:r>
              <a:rPr lang="en-GB" sz="1100" dirty="0"/>
              <a:t>Explored various combinations for the number of estimators, maximum depth, and maximum features.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Best Model and Parameters:</a:t>
            </a:r>
          </a:p>
          <a:p>
            <a:r>
              <a:rPr lang="en-GB" sz="1100" dirty="0"/>
              <a:t>Identified the best parameters for the Random Forest model through the GridSearchCV process.</a:t>
            </a:r>
          </a:p>
          <a:p>
            <a:r>
              <a:rPr lang="en-GB" sz="1100" dirty="0"/>
              <a:t>Captured the best Random Forest model with the optimal set of hyperparameters.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Model Evaluation:</a:t>
            </a:r>
          </a:p>
          <a:p>
            <a:r>
              <a:rPr lang="en-GB" sz="1100" dirty="0"/>
              <a:t>Assessed the performance of the Random Forest model on the test dataset.</a:t>
            </a:r>
          </a:p>
          <a:p>
            <a:r>
              <a:rPr lang="en-GB" sz="1100" dirty="0"/>
              <a:t>Calculated accuracy, confusion matrix, and classification report metrics.</a:t>
            </a:r>
          </a:p>
          <a:p>
            <a:endParaRPr lang="en-GB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Results Documentation:</a:t>
            </a:r>
          </a:p>
          <a:p>
            <a:r>
              <a:rPr lang="en-GB" sz="1100" dirty="0"/>
              <a:t>Documented the results, including the best parameters and accuracy, in a </a:t>
            </a:r>
            <a:r>
              <a:rPr lang="en-GB" sz="1100" dirty="0" err="1"/>
              <a:t>DataFrame</a:t>
            </a:r>
            <a:r>
              <a:rPr lang="en-GB" sz="1100" dirty="0"/>
              <a:t> for further analysis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67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5D6AA88-F923-ECB0-37E4-034B99F20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32" y="308316"/>
            <a:ext cx="5719536" cy="925100"/>
          </a:xfrm>
          <a:noFill/>
        </p:spPr>
        <p:txBody>
          <a:bodyPr rtlCol="0"/>
          <a:lstStyle/>
          <a:p>
            <a:pPr algn="ctr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Support Vector Model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0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7ABE848-B446-2090-0864-EC61F84A6C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900125" y="1967766"/>
            <a:ext cx="7291875" cy="3166296"/>
          </a:xfr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EA1DACD-7D77-2F55-BC61-4979A39B2A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D14B5C8-2FA7-163B-FCF9-5DD0B3DBCC43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491FD-F536-F59E-4382-F7AE261D6656}"/>
              </a:ext>
            </a:extLst>
          </p:cNvPr>
          <p:cNvSpPr txBox="1"/>
          <p:nvPr/>
        </p:nvSpPr>
        <p:spPr>
          <a:xfrm>
            <a:off x="188931" y="1967766"/>
            <a:ext cx="4711194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Training the Model:</a:t>
            </a:r>
          </a:p>
          <a:p>
            <a:r>
              <a:rPr lang="en-GB" sz="1100" dirty="0"/>
              <a:t>Employed Support Vector Machine (SVM) algorithm for predicting diabetes.</a:t>
            </a:r>
          </a:p>
          <a:p>
            <a:r>
              <a:rPr lang="en-GB" sz="1100" dirty="0"/>
              <a:t>Trained the model on the training dataset using default parameters.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Making Predictions:</a:t>
            </a:r>
          </a:p>
          <a:p>
            <a:r>
              <a:rPr lang="en-GB" sz="1100" dirty="0"/>
              <a:t>Utilized the trained SVM model to make predictions on the test dataset.</a:t>
            </a:r>
          </a:p>
          <a:p>
            <a:r>
              <a:rPr lang="en-GB" sz="1100" dirty="0"/>
              <a:t>Obtained the predicted outcomes for further evaluation.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Evaluation Metrics:</a:t>
            </a:r>
          </a:p>
          <a:p>
            <a:r>
              <a:rPr lang="en-GB" sz="1100" dirty="0"/>
              <a:t>Assessed the performance of the SVM model using key metrics.</a:t>
            </a:r>
          </a:p>
          <a:p>
            <a:r>
              <a:rPr lang="en-GB" sz="1100" dirty="0"/>
              <a:t>Calculated accuracy, confusion matrix, and a detailed classification report.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Results Documentation:</a:t>
            </a:r>
          </a:p>
          <a:p>
            <a:r>
              <a:rPr lang="en-GB" sz="1100" dirty="0"/>
              <a:t>Documented the SVM model details in the optimization results table.</a:t>
            </a:r>
          </a:p>
          <a:p>
            <a:r>
              <a:rPr lang="en-GB" sz="1100" dirty="0"/>
              <a:t>Captured essential information, including model name, parameters, and achieved accuracy.</a:t>
            </a:r>
          </a:p>
        </p:txBody>
      </p:sp>
    </p:spTree>
    <p:extLst>
      <p:ext uri="{BB962C8B-B14F-4D97-AF65-F5344CB8AC3E}">
        <p14:creationId xmlns:p14="http://schemas.microsoft.com/office/powerpoint/2010/main" val="21367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5B919C-723E-BE6F-FD7A-F2AA38F9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32" y="308316"/>
            <a:ext cx="5719536" cy="925100"/>
          </a:xfrm>
          <a:noFill/>
        </p:spPr>
        <p:txBody>
          <a:bodyPr rtlCol="0"/>
          <a:lstStyle/>
          <a:p>
            <a:pPr algn="ctr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Decision Tree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1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C52E6AB-9779-25FF-7A53-CDD998501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938782" y="1585728"/>
            <a:ext cx="7206308" cy="3263109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DFFEF85-1861-A87F-132B-50B33C5588B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CECF8F0D-10FA-F528-05C0-482C7570BA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6BCA538-5F52-5302-6DAC-55A943653580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7A653-4C50-759B-F740-F3C0B24612BB}"/>
              </a:ext>
            </a:extLst>
          </p:cNvPr>
          <p:cNvSpPr txBox="1"/>
          <p:nvPr/>
        </p:nvSpPr>
        <p:spPr>
          <a:xfrm>
            <a:off x="466079" y="1233416"/>
            <a:ext cx="46931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Training the Model:</a:t>
            </a:r>
          </a:p>
          <a:p>
            <a:r>
              <a:rPr lang="en-GB" sz="1100" dirty="0"/>
              <a:t>Created a Decision Tree model instance with a specified random state for reproducibility.</a:t>
            </a:r>
          </a:p>
          <a:p>
            <a:r>
              <a:rPr lang="en-GB" sz="1100" dirty="0"/>
              <a:t>Trained the Decision Tree model on the resampled training data using the `fit` method.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Making Predictions:</a:t>
            </a:r>
          </a:p>
          <a:p>
            <a:r>
              <a:rPr lang="en-GB" sz="1100" dirty="0"/>
              <a:t>   - Generated predictions on the test using the trained Decision Tree model, obtaining the predicted labels.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Model Evaluation:</a:t>
            </a:r>
            <a:endParaRPr lang="en-GB" sz="1100" dirty="0"/>
          </a:p>
          <a:p>
            <a:r>
              <a:rPr lang="en-GB" sz="1100" dirty="0"/>
              <a:t>Conducted cross-validation using the resampled data to obtain a more robust assessment of model performance. </a:t>
            </a:r>
          </a:p>
          <a:p>
            <a:r>
              <a:rPr lang="en-GB" sz="1100" dirty="0"/>
              <a:t>Computed the mean accuracy of the Decision Tree model across cross-validation.</a:t>
            </a:r>
          </a:p>
          <a:p>
            <a:r>
              <a:rPr lang="en-GB" sz="1100" dirty="0"/>
              <a:t>Calculated accuracy, confusion matrix, and a detailed classification report.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Results Documentation:</a:t>
            </a:r>
          </a:p>
          <a:p>
            <a:r>
              <a:rPr lang="en-GB" sz="1100" dirty="0"/>
              <a:t>Documented the SVM model details in the optimization results table.</a:t>
            </a:r>
          </a:p>
          <a:p>
            <a:r>
              <a:rPr lang="en-GB" sz="1100" dirty="0"/>
              <a:t>Captured essential information, including model name, parameters, and achieved accuracy.</a:t>
            </a:r>
          </a:p>
          <a:p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65669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4AE53-AB9E-9D04-8A39-95476DC476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B912F-C659-1318-E4CB-801020F8B82D}"/>
              </a:ext>
            </a:extLst>
          </p:cNvPr>
          <p:cNvSpPr txBox="1"/>
          <p:nvPr/>
        </p:nvSpPr>
        <p:spPr>
          <a:xfrm>
            <a:off x="1228767" y="1545048"/>
            <a:ext cx="10357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B4921F-2B40-AACE-64AF-D38CB4CEF81E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26081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7"/>
    </mc:Choice>
    <mc:Fallback xmlns="">
      <p:transition spd="slow" advTm="833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10662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Results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340626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Results from the previous models are presented in two forms: Confusion Matrix and Classification Report.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Elements in confusion matrix: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rgbClr val="374151"/>
                </a:solidFill>
              </a:rPr>
              <a:t>True Positive (TP)</a:t>
            </a:r>
            <a:r>
              <a:rPr lang="en-GB" dirty="0">
                <a:solidFill>
                  <a:srgbClr val="374151"/>
                </a:solidFill>
              </a:rPr>
              <a:t>: TP is the count of correct positive predictions by the model.</a:t>
            </a:r>
          </a:p>
          <a:p>
            <a:pPr>
              <a:spcBef>
                <a:spcPts val="0"/>
              </a:spcBef>
            </a:pPr>
            <a:endParaRPr lang="en-GB" dirty="0">
              <a:solidFill>
                <a:srgbClr val="374151"/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rgbClr val="374151"/>
                </a:solidFill>
              </a:rPr>
              <a:t>True Negative(TN): </a:t>
            </a:r>
            <a:r>
              <a:rPr lang="en-GB" dirty="0">
                <a:solidFill>
                  <a:srgbClr val="374151"/>
                </a:solidFill>
              </a:rPr>
              <a:t>is the count of correct negative predictions by the model.</a:t>
            </a:r>
          </a:p>
          <a:p>
            <a:pPr>
              <a:spcBef>
                <a:spcPts val="0"/>
              </a:spcBef>
            </a:pPr>
            <a:endParaRPr lang="en-GB" dirty="0">
              <a:solidFill>
                <a:srgbClr val="374151"/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rgbClr val="374151"/>
                </a:solidFill>
              </a:rPr>
              <a:t>False Positive(FP)</a:t>
            </a:r>
            <a:r>
              <a:rPr lang="en-GB" dirty="0">
                <a:solidFill>
                  <a:srgbClr val="374151"/>
                </a:solidFill>
              </a:rPr>
              <a:t>: is the count of false positive predictions by the model.</a:t>
            </a:r>
          </a:p>
          <a:p>
            <a:pPr>
              <a:spcBef>
                <a:spcPts val="0"/>
              </a:spcBef>
            </a:pPr>
            <a:endParaRPr lang="en-GB" dirty="0">
              <a:solidFill>
                <a:srgbClr val="374151"/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rgbClr val="374151"/>
                </a:solidFill>
              </a:rPr>
              <a:t>False Negative(FN)</a:t>
            </a:r>
            <a:r>
              <a:rPr lang="en-GB" dirty="0">
                <a:solidFill>
                  <a:srgbClr val="374151"/>
                </a:solidFill>
              </a:rPr>
              <a:t>: is the count of false negative predictions by the model.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53941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18</a:t>
            </a:r>
          </a:p>
        </p:txBody>
      </p:sp>
      <p:pic>
        <p:nvPicPr>
          <p:cNvPr id="8" name="Picture 7" descr="A diagram of negative and negative&#10;&#10;Description automatically generated">
            <a:extLst>
              <a:ext uri="{FF2B5EF4-FFF2-40B4-BE49-F238E27FC236}">
                <a16:creationId xmlns:a16="http://schemas.microsoft.com/office/drawing/2014/main" id="{0E304377-DFE8-4D95-68AC-43E898D5A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176" y="234000"/>
            <a:ext cx="5988245" cy="3713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17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Introduction:</a:t>
            </a:r>
            <a:endParaRPr lang="en-GB" sz="4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 marL="0" indent="0">
              <a:buNone/>
            </a:pPr>
            <a:r>
              <a:rPr lang="en-GB" b="1" i="0" dirty="0">
                <a:effectLst/>
              </a:rPr>
              <a:t>Project Objective</a:t>
            </a:r>
            <a:r>
              <a:rPr lang="en-GB" b="0" i="0" dirty="0">
                <a:effectLst/>
              </a:rPr>
              <a:t>: Develop a machine learning model for predicting diabetes.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		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Key variables include: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Gender.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Age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Body Mass Index (BMI).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HbA1c Level.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Blood Glucose Level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0" indent="0">
              <a:buNone/>
            </a:pPr>
            <a:r>
              <a:rPr lang="en-GB" b="0" i="0" dirty="0">
                <a:effectLst/>
              </a:rPr>
              <a:t>Focus on males and female patients aged between 18 to 75 years.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879DE6-2911-C14D-9CA3-7BF6228A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3428818"/>
            <a:ext cx="5792274" cy="92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3A393-ECE4-C895-DFDE-DEAB6906D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15" y="4473338"/>
            <a:ext cx="5792274" cy="1511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2CAF5E1F-77C9-2C94-EEB5-774530443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115" y="234000"/>
            <a:ext cx="5792274" cy="3075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10662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Results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340626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b="1" i="0" dirty="0">
                <a:solidFill>
                  <a:srgbClr val="374151"/>
                </a:solidFill>
                <a:effectLst/>
              </a:rPr>
              <a:t>Classification Report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b="1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A classification report is a summary of key performance metrics for a classification model</a:t>
            </a:r>
            <a:endParaRPr lang="en-GB" b="1" i="0" dirty="0">
              <a:solidFill>
                <a:srgbClr val="374151"/>
              </a:solidFill>
              <a:effectLst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pt-BR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endParaRPr lang="en-GB" dirty="0">
              <a:solidFill>
                <a:srgbClr val="374151"/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rgbClr val="374151"/>
                </a:solidFill>
              </a:rPr>
              <a:t>Support</a:t>
            </a:r>
            <a:r>
              <a:rPr lang="en-GB" dirty="0">
                <a:solidFill>
                  <a:srgbClr val="374151"/>
                </a:solidFill>
              </a:rPr>
              <a:t>: = </a:t>
            </a:r>
            <a:r>
              <a:rPr lang="en-GB" b="0" i="0" dirty="0">
                <a:solidFill>
                  <a:srgbClr val="374151"/>
                </a:solidFill>
                <a:effectLst/>
              </a:rPr>
              <a:t>represents the frequency of each class in the actual data.</a:t>
            </a: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Macro avg</a:t>
            </a:r>
            <a:r>
              <a:rPr lang="en-GB" dirty="0">
                <a:solidFill>
                  <a:srgbClr val="374151"/>
                </a:solidFill>
                <a:latin typeface="Söhne"/>
              </a:rPr>
              <a:t> =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treats all classes equally in the calculation.</a:t>
            </a:r>
          </a:p>
          <a:p>
            <a:r>
              <a:rPr lang="en-GB" b="1" dirty="0">
                <a:solidFill>
                  <a:srgbClr val="374151"/>
                </a:solidFill>
                <a:latin typeface="Söhne"/>
              </a:rPr>
              <a:t>W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eighted avg =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considers class sizes when calculating the average.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19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2D2F60D-1437-A854-A230-DA8CFAC3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164689"/>
            <a:ext cx="6196885" cy="1953886"/>
          </a:xfrm>
          <a:prstGeom prst="rect">
            <a:avLst/>
          </a:prstGeom>
        </p:spPr>
      </p:pic>
      <p:pic>
        <p:nvPicPr>
          <p:cNvPr id="15" name="Picture 14" descr="A white text with blue text&#10;&#10;Description automatically generated">
            <a:extLst>
              <a:ext uri="{FF2B5EF4-FFF2-40B4-BE49-F238E27FC236}">
                <a16:creationId xmlns:a16="http://schemas.microsoft.com/office/drawing/2014/main" id="{DEEF2168-6DC5-FF87-5B57-1F37A667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927" y="2197750"/>
            <a:ext cx="3741797" cy="1685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12E93C-1931-F2E4-BD40-45497CB93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234" y="4073071"/>
            <a:ext cx="391773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10662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Logistic Regression Model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931831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model's accuracy is around 87%, reflecting how often it predicts correctly.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Classification Report presents precision, recall, and F1-score for both classes (0 and 1), with an overall weighted average accuracy of about 87%.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20</a:t>
            </a:r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224957F-A675-B303-8698-65DA5441F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2704997"/>
            <a:ext cx="6059642" cy="3651353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8D428B6-7914-A652-4150-89B9F61CE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14" y="266472"/>
            <a:ext cx="4827913" cy="2438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295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931831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model achieved an accuracy of around </a:t>
            </a:r>
            <a:r>
              <a:rPr lang="en-GB" dirty="0">
                <a:solidFill>
                  <a:srgbClr val="374151"/>
                </a:solidFill>
              </a:rPr>
              <a:t>90 </a:t>
            </a:r>
            <a:r>
              <a:rPr lang="en-GB" b="0" i="0" dirty="0">
                <a:solidFill>
                  <a:srgbClr val="374151"/>
                </a:solidFill>
                <a:effectLst/>
              </a:rPr>
              <a:t>%, indicating its prediction correctness.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Classification Report displays precision, recall, and F1-score for both classes (0 and 1), with an overall weighted accuracy of about 90 %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21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80963F7-2EE2-464D-71BF-4E02DFC14A78}"/>
              </a:ext>
            </a:extLst>
          </p:cNvPr>
          <p:cNvSpPr txBox="1">
            <a:spLocks/>
          </p:cNvSpPr>
          <p:nvPr/>
        </p:nvSpPr>
        <p:spPr>
          <a:xfrm>
            <a:off x="297611" y="235981"/>
            <a:ext cx="5719536" cy="1106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r>
              <a:rPr lang="en-GB" sz="44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Random Forest Model</a:t>
            </a:r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5363E02-30F3-801C-8AE8-D2EAE5C0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26" y="235981"/>
            <a:ext cx="5572864" cy="25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diagram of a type of model&#10;&#10;Description automatically generated with medium confidence">
            <a:extLst>
              <a:ext uri="{FF2B5EF4-FFF2-40B4-BE49-F238E27FC236}">
                <a16:creationId xmlns:a16="http://schemas.microsoft.com/office/drawing/2014/main" id="{A830EEB0-7824-E03C-FD6A-2DC4CE486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926" y="2924503"/>
            <a:ext cx="5517220" cy="34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1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440254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lang="en-GB" sz="36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Support Vector Machine Model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931831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model achieved an accuracy of approximately 85 %, reflecting its overall prediction correctness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Classification Report displays precision, recall, F1-score for classes 0 and 1, with an overall weighted accuracy of about 85 %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r>
              <a:rPr lang="en-GB" dirty="0"/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22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5F8456C-6B09-C2BB-1513-98B9555396A1}"/>
              </a:ext>
            </a:extLst>
          </p:cNvPr>
          <p:cNvSpPr txBox="1">
            <a:spLocks/>
          </p:cNvSpPr>
          <p:nvPr/>
        </p:nvSpPr>
        <p:spPr>
          <a:xfrm>
            <a:off x="275579" y="234000"/>
            <a:ext cx="5719536" cy="1106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r>
              <a:rPr lang="en-GB" sz="44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Support Vector Machine Model</a:t>
            </a:r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BD56FC1-F6D8-D37E-E225-724230848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2871989"/>
            <a:ext cx="5984649" cy="352976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0F55BB1-64FC-97F2-5D2F-D2958E1E9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741" y="234000"/>
            <a:ext cx="5184800" cy="25776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744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931831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dirty="0"/>
              <a:t>The model achieved an accuracy of approximately 88%, indicating its overall prediction correctness.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r>
              <a:rPr lang="en-GB" dirty="0"/>
              <a:t>The Classification Report displays precision, recall, F1-score for classes 0 and 1, with a weighted average accuracy of about 88%.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23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0F69930-B694-0B0B-D770-96BDC33F6F2A}"/>
              </a:ext>
            </a:extLst>
          </p:cNvPr>
          <p:cNvSpPr txBox="1">
            <a:spLocks/>
          </p:cNvSpPr>
          <p:nvPr/>
        </p:nvSpPr>
        <p:spPr>
          <a:xfrm>
            <a:off x="275578" y="234001"/>
            <a:ext cx="5660139" cy="1106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r>
              <a:rPr lang="en-GB" sz="44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Decision Tree Model</a:t>
            </a:r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Picture 6" descr="A diagram of a tree model&#10;&#10;Description automatically generated">
            <a:extLst>
              <a:ext uri="{FF2B5EF4-FFF2-40B4-BE49-F238E27FC236}">
                <a16:creationId xmlns:a16="http://schemas.microsoft.com/office/drawing/2014/main" id="{BAA7D158-D828-2439-01C6-9FA1F8F3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17" y="2704563"/>
            <a:ext cx="6080272" cy="317703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D993418-45F2-86FD-6B9F-F956B348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716" y="234001"/>
            <a:ext cx="5115911" cy="2292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13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931831"/>
            <a:ext cx="5184800" cy="4404576"/>
          </a:xfrm>
        </p:spPr>
        <p:txBody>
          <a:bodyPr rtlCol="0"/>
          <a:lstStyle/>
          <a:p>
            <a:pPr algn="l"/>
            <a:r>
              <a:rPr lang="en-GB" b="0" i="0" dirty="0">
                <a:solidFill>
                  <a:srgbClr val="374151"/>
                </a:solidFill>
                <a:effectLst/>
              </a:rPr>
              <a:t>Random Forest had the highest accuracy at 91%, while SVM had the lowest at 85%.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</a:endParaRPr>
          </a:p>
          <a:p>
            <a:pPr algn="l"/>
            <a:r>
              <a:rPr lang="en-GB" b="0" i="0" dirty="0">
                <a:solidFill>
                  <a:srgbClr val="374151"/>
                </a:solidFill>
                <a:effectLst/>
              </a:rPr>
              <a:t>Decision Tree and Logistic Regression achieved   87% accuracy which are the 2</a:t>
            </a:r>
            <a:r>
              <a:rPr lang="en-GB" b="0" i="0" baseline="30000" dirty="0">
                <a:solidFill>
                  <a:srgbClr val="374151"/>
                </a:solidFill>
                <a:effectLst/>
              </a:rPr>
              <a:t>nd</a:t>
            </a:r>
            <a:r>
              <a:rPr lang="en-GB" b="0" i="0" dirty="0">
                <a:solidFill>
                  <a:srgbClr val="374151"/>
                </a:solidFill>
                <a:effectLst/>
              </a:rPr>
              <a:t> and 3</a:t>
            </a:r>
            <a:r>
              <a:rPr lang="en-GB" b="0" i="0" baseline="30000" dirty="0">
                <a:solidFill>
                  <a:srgbClr val="374151"/>
                </a:solidFill>
                <a:effectLst/>
              </a:rPr>
              <a:t>rd</a:t>
            </a:r>
            <a:r>
              <a:rPr lang="en-GB" b="0" i="0" dirty="0">
                <a:solidFill>
                  <a:srgbClr val="374151"/>
                </a:solidFill>
                <a:effectLst/>
              </a:rPr>
              <a:t> in ranking.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</a:endParaRPr>
          </a:p>
          <a:p>
            <a:pPr algn="l"/>
            <a:r>
              <a:rPr lang="en-GB" b="0" i="0" dirty="0">
                <a:solidFill>
                  <a:srgbClr val="374151"/>
                </a:solidFill>
                <a:effectLst/>
              </a:rPr>
              <a:t>Overall, Random Forest performed best in accuracy, while Random Forest and Decision Tree demonstrated balanced precision and recall, suitable for classification tasks.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24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0F69930-B694-0B0B-D770-96BDC33F6F2A}"/>
              </a:ext>
            </a:extLst>
          </p:cNvPr>
          <p:cNvSpPr txBox="1">
            <a:spLocks/>
          </p:cNvSpPr>
          <p:nvPr/>
        </p:nvSpPr>
        <p:spPr>
          <a:xfrm>
            <a:off x="275578" y="234001"/>
            <a:ext cx="5660139" cy="1106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r>
              <a:rPr lang="en-GB" sz="44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Results Summary</a:t>
            </a:r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7" descr="A graph of a model accuracy ranking&#10;&#10;Description automatically generated with medium confidence">
            <a:extLst>
              <a:ext uri="{FF2B5EF4-FFF2-40B4-BE49-F238E27FC236}">
                <a16:creationId xmlns:a16="http://schemas.microsoft.com/office/drawing/2014/main" id="{A1076FA8-88D6-542B-1258-075D7DF2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193" y="1788288"/>
            <a:ext cx="5660139" cy="4588004"/>
          </a:xfrm>
          <a:prstGeom prst="rect">
            <a:avLst/>
          </a:prstGeom>
        </p:spPr>
      </p:pic>
      <p:pic>
        <p:nvPicPr>
          <p:cNvPr id="9" name="Picture 8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1F14B5C-1ED6-3FB9-FFBF-66276F98B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825" y="160464"/>
            <a:ext cx="5205272" cy="14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4AE53-AB9E-9D04-8A39-95476DC476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B912F-C659-1318-E4CB-801020F8B82D}"/>
              </a:ext>
            </a:extLst>
          </p:cNvPr>
          <p:cNvSpPr txBox="1"/>
          <p:nvPr/>
        </p:nvSpPr>
        <p:spPr>
          <a:xfrm>
            <a:off x="1228767" y="1545048"/>
            <a:ext cx="10357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B4921F-2B40-AACE-64AF-D38CB4CEF81E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25</a:t>
            </a:r>
          </a:p>
        </p:txBody>
      </p:sp>
    </p:spTree>
    <p:extLst>
      <p:ext uri="{BB962C8B-B14F-4D97-AF65-F5344CB8AC3E}">
        <p14:creationId xmlns:p14="http://schemas.microsoft.com/office/powerpoint/2010/main" val="17702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7"/>
    </mc:Choice>
    <mc:Fallback xmlns="">
      <p:transition spd="slow" advTm="833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440254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Results</a:t>
            </a: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66819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27</a:t>
            </a:fld>
            <a:r>
              <a:rPr lang="en-GB" dirty="0"/>
              <a:t>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26</a:t>
            </a:r>
          </a:p>
        </p:txBody>
      </p:sp>
      <p:pic>
        <p:nvPicPr>
          <p:cNvPr id="8" name="Content Placeholder 7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871B6210-C5BD-2077-7A2E-CC0A0EFEBD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68669" y="1907628"/>
            <a:ext cx="8600089" cy="35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E3E801-FD13-7603-DDD2-C9F674DB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28" y="605623"/>
            <a:ext cx="7928854" cy="588121"/>
          </a:xfrm>
          <a:noFill/>
        </p:spPr>
        <p:txBody>
          <a:bodyPr rtlCol="0"/>
          <a:lstStyle/>
          <a:p>
            <a:pPr algn="ctr" rtl="0"/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r>
              <a:rPr lang="en-GB" sz="40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Challenges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C0B929-524F-C790-DA3C-71644250D68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66819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28</a:t>
            </a:fld>
            <a:r>
              <a:rPr lang="en-GB" dirty="0"/>
              <a:t>8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7FA31A9A-33E3-4AD5-00A5-CB03028C75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8210869-E067-4616-6F75-0D2A0A68093C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2B30B-F3E3-3182-AE20-6F4A3FEF968C}"/>
              </a:ext>
            </a:extLst>
          </p:cNvPr>
          <p:cNvSpPr txBox="1"/>
          <p:nvPr/>
        </p:nvSpPr>
        <p:spPr>
          <a:xfrm>
            <a:off x="832614" y="1601696"/>
            <a:ext cx="10196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dataset we used for building our models had an imbalance issue, with more records showing negative diabetes statuses.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dataset's large size slowed down processing, making code execution take longer.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480D2-14CC-5F98-A8A6-A74B0A02DA63}"/>
              </a:ext>
            </a:extLst>
          </p:cNvPr>
          <p:cNvSpPr txBox="1"/>
          <p:nvPr/>
        </p:nvSpPr>
        <p:spPr>
          <a:xfrm>
            <a:off x="927697" y="4331982"/>
            <a:ext cx="10005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an intuitive and user – friendly interface for easy interaction with the diabetes prediction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Conduct thorough testing in a controlled environment to validate model performance</a:t>
            </a:r>
          </a:p>
          <a:p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44709C-C3D3-9D27-315C-B8369A5F6718}"/>
              </a:ext>
            </a:extLst>
          </p:cNvPr>
          <p:cNvSpPr txBox="1"/>
          <p:nvPr/>
        </p:nvSpPr>
        <p:spPr>
          <a:xfrm>
            <a:off x="2860297" y="3153555"/>
            <a:ext cx="61407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chemeClr val="accent1">
                    <a:lumMod val="50000"/>
                  </a:schemeClr>
                </a:solidFill>
                <a:latin typeface="Times New Roman"/>
              </a:rPr>
              <a:t>Next Steps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9668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60380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4AE53-AB9E-9D04-8A39-95476DC476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B912F-C659-1318-E4CB-801020F8B82D}"/>
              </a:ext>
            </a:extLst>
          </p:cNvPr>
          <p:cNvSpPr txBox="1"/>
          <p:nvPr/>
        </p:nvSpPr>
        <p:spPr>
          <a:xfrm>
            <a:off x="1228767" y="1545048"/>
            <a:ext cx="10357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Questions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B4921F-2B40-AACE-64AF-D38CB4CEF81E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28</a:t>
            </a:r>
          </a:p>
        </p:txBody>
      </p:sp>
    </p:spTree>
    <p:extLst>
      <p:ext uri="{BB962C8B-B14F-4D97-AF65-F5344CB8AC3E}">
        <p14:creationId xmlns:p14="http://schemas.microsoft.com/office/powerpoint/2010/main" val="4183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7"/>
    </mc:Choice>
    <mc:Fallback xmlns="">
      <p:transition spd="slow" advTm="833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Introduction: </a:t>
            </a:r>
            <a:b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 marL="0" indent="0">
              <a:buNone/>
            </a:pPr>
            <a:r>
              <a:rPr lang="en-GB" b="0" i="0" dirty="0">
                <a:effectLst/>
              </a:rPr>
              <a:t>We defined our machine learning workflow in 4 stages: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Data Collection &amp; Preprocessing of Data</a:t>
            </a:r>
          </a:p>
          <a:p>
            <a:pPr marL="0" indent="0">
              <a:buNone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Identifying Suitable Prediction Algorithms (Models)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Model Training &amp; Validation</a:t>
            </a:r>
          </a:p>
          <a:p>
            <a:pPr marL="0" indent="0">
              <a:buNone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Performance Assessment (Results)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</a:t>
            </a:r>
          </a:p>
        </p:txBody>
      </p:sp>
      <p:pic>
        <p:nvPicPr>
          <p:cNvPr id="8" name="Picture 7" descr="A diagram of a machine learning workflow&#10;&#10;Description automatically generated">
            <a:extLst>
              <a:ext uri="{FF2B5EF4-FFF2-40B4-BE49-F238E27FC236}">
                <a16:creationId xmlns:a16="http://schemas.microsoft.com/office/drawing/2014/main" id="{B08044D5-BA9C-7113-9B42-E29AA028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02" y="234000"/>
            <a:ext cx="4874621" cy="52910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44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4AE53-AB9E-9D04-8A39-95476DC476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B912F-C659-1318-E4CB-801020F8B82D}"/>
              </a:ext>
            </a:extLst>
          </p:cNvPr>
          <p:cNvSpPr txBox="1"/>
          <p:nvPr/>
        </p:nvSpPr>
        <p:spPr>
          <a:xfrm>
            <a:off x="1228767" y="1545048"/>
            <a:ext cx="98465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Data Collection &amp; Preprocessing of Data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DBA26D8-E21C-73A0-F22B-2CF4496B4E53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37369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74"/>
    </mc:Choice>
    <mc:Fallback xmlns="">
      <p:transition spd="slow" advTm="283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Preprocessing of Data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Renaming and standardizing 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Handling Missing Values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Dropping rows with missing values to ensure data quality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Filtering Data Based on 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4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9CFB326-0951-40BE-91E6-319E97C7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3794883"/>
            <a:ext cx="6038900" cy="1581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2F9614D-A7FA-7230-F94D-6C55F3AAD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15" y="234000"/>
            <a:ext cx="6038900" cy="22353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56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Characteristics of the Dataset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5</a:t>
            </a:r>
          </a:p>
        </p:txBody>
      </p:sp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E789A05-679A-17A3-696B-F2F97F47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234000"/>
            <a:ext cx="6020875" cy="4836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6D5EFE-7227-691B-3C90-6B139DF9E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68569"/>
            <a:ext cx="5184800" cy="439169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/>
              <a:t>This sub section will provide some characteristics of the dataset used in the project.</a:t>
            </a:r>
          </a:p>
          <a:p>
            <a:pPr marL="0" indent="0">
              <a:spcBef>
                <a:spcPts val="0"/>
              </a:spcBef>
              <a:buNone/>
            </a:pPr>
            <a:endParaRPr lang="en-GB" b="1" dirty="0"/>
          </a:p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Distribution of HbA1c Level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majority of the dataset falls between 2 and 6.5.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A smaller proportion represents levels over 6.5, implying that a large proportion of the dataset is non-diabetic or prediabetic.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curved line shows the average level in the distribution.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9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Characteristics of the Dataset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br>
              <a:rPr lang="en-GB" sz="3200" b="0" i="0" dirty="0">
                <a:solidFill>
                  <a:srgbClr val="374151"/>
                </a:solidFill>
                <a:effectLst/>
                <a:latin typeface="+mn-lt"/>
              </a:rPr>
            </a:br>
            <a:r>
              <a:rPr lang="en-GB" sz="3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9" name="Content Placeholder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E44BBB0-BE39-5463-EEA0-711E660108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95115" y="234000"/>
            <a:ext cx="5921306" cy="3100788"/>
          </a:xfr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6</a:t>
            </a:r>
          </a:p>
        </p:txBody>
      </p:sp>
      <p:pic>
        <p:nvPicPr>
          <p:cNvPr id="11" name="Content Placeholder 7" descr="A bar graph with different colored squares&#10;&#10;Description automatically generated">
            <a:extLst>
              <a:ext uri="{FF2B5EF4-FFF2-40B4-BE49-F238E27FC236}">
                <a16:creationId xmlns:a16="http://schemas.microsoft.com/office/drawing/2014/main" id="{66C69C12-E6A6-489A-17E0-291E5782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14" y="3523212"/>
            <a:ext cx="5921306" cy="28131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E7472-4B5B-7868-4CBF-4DF2C0515BC6}"/>
              </a:ext>
            </a:extLst>
          </p:cNvPr>
          <p:cNvSpPr txBox="1">
            <a:spLocks/>
          </p:cNvSpPr>
          <p:nvPr/>
        </p:nvSpPr>
        <p:spPr>
          <a:xfrm>
            <a:off x="275579" y="1253359"/>
            <a:ext cx="5184800" cy="5083048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Age-Frequency Histogram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histogram displays the distribution of ages in the dataset.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blue line represents a smoothed curve that illustrates the continuous distribution of ages in the data.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Although there are outliers, all ages between 18 and 75 are well-represented.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Gender Distribution Chart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Females dominate the dataset.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A negligible proportion of the individuals in the dataset did not mention their gender.</a:t>
            </a:r>
          </a:p>
        </p:txBody>
      </p:sp>
    </p:spTree>
    <p:extLst>
      <p:ext uri="{BB962C8B-B14F-4D97-AF65-F5344CB8AC3E}">
        <p14:creationId xmlns:p14="http://schemas.microsoft.com/office/powerpoint/2010/main" val="42004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Characteristics of the Dataset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C35216-CAC8-2061-6F49-AB88943132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95115" y="233999"/>
            <a:ext cx="5921306" cy="2655666"/>
          </a:xfr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7</a:t>
            </a:r>
          </a:p>
        </p:txBody>
      </p:sp>
      <p:pic>
        <p:nvPicPr>
          <p:cNvPr id="9" name="Content Placeholder 7" descr="A graph of blood glucose level&#10;&#10;Description automatically generated">
            <a:extLst>
              <a:ext uri="{FF2B5EF4-FFF2-40B4-BE49-F238E27FC236}">
                <a16:creationId xmlns:a16="http://schemas.microsoft.com/office/drawing/2014/main" id="{0FFDE309-DB18-8CA1-4C3F-BD86C1E2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15" y="3277537"/>
            <a:ext cx="5921306" cy="27363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E5586-48B3-CA74-39BB-F0A8DC30DF62}"/>
              </a:ext>
            </a:extLst>
          </p:cNvPr>
          <p:cNvSpPr txBox="1">
            <a:spLocks/>
          </p:cNvSpPr>
          <p:nvPr/>
        </p:nvSpPr>
        <p:spPr>
          <a:xfrm>
            <a:off x="275579" y="1253359"/>
            <a:ext cx="5184800" cy="5083048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BMI-Frequency Histogram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It is approximately normally distributed, although a single outlier bin appears in the centre.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curved line shows the smoothed estimation of BMI, indicating a peak at the centre due to the outlier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Distribution of Blood Glucose Chart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>
                <a:solidFill>
                  <a:srgbClr val="374151"/>
                </a:solidFill>
              </a:rPr>
              <a:t>A large proportion of the dataset consists of blood glucose levels between 50 and 200.</a:t>
            </a:r>
          </a:p>
          <a:p>
            <a:pPr>
              <a:spcBef>
                <a:spcPts val="0"/>
              </a:spcBef>
            </a:pPr>
            <a:endParaRPr lang="en-GB" dirty="0">
              <a:solidFill>
                <a:srgbClr val="374151"/>
              </a:solidFill>
            </a:endParaRPr>
          </a:p>
          <a:p>
            <a:pPr>
              <a:spcBef>
                <a:spcPts val="0"/>
              </a:spcBef>
            </a:pPr>
            <a:r>
              <a:rPr lang="en-GB" dirty="0">
                <a:solidFill>
                  <a:srgbClr val="374151"/>
                </a:solidFill>
              </a:rPr>
              <a:t>The proportion of the dataset with blood glucose levels over 200 is very small.</a:t>
            </a:r>
            <a:endParaRPr lang="en-GB" b="1" dirty="0"/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endParaRPr lang="en-GB" dirty="0"/>
          </a:p>
        </p:txBody>
      </p:sp>
      <p:pic>
        <p:nvPicPr>
          <p:cNvPr id="10" name="Picture 9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4361A3D2-3EC5-5C30-138D-D811A59ED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76" y="514547"/>
            <a:ext cx="2622685" cy="18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Relationships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Scatter plots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The scatter plots of features show no visual correlation between each other, indicating no linear relationship.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Heatmaps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The heatmap provides detailed numerical values of correlation for each pair of features.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The highest correlation is between blood glucose and diabetes, while the lowest correlation is between BMI and HbA1c.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There are no negative correlations, but some correlations can be negligible.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8</a:t>
            </a:r>
          </a:p>
        </p:txBody>
      </p:sp>
      <p:pic>
        <p:nvPicPr>
          <p:cNvPr id="25" name="Picture 24" descr="A graph showing age vs diabetes&#10;&#10;Description automatically generated">
            <a:extLst>
              <a:ext uri="{FF2B5EF4-FFF2-40B4-BE49-F238E27FC236}">
                <a16:creationId xmlns:a16="http://schemas.microsoft.com/office/drawing/2014/main" id="{5D8CE5C3-C5D6-35D1-F972-4DF3116F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04" y="2122408"/>
            <a:ext cx="3050266" cy="15931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diagram of bmi vs diabetes&#10;&#10;Description automatically generated">
            <a:extLst>
              <a:ext uri="{FF2B5EF4-FFF2-40B4-BE49-F238E27FC236}">
                <a16:creationId xmlns:a16="http://schemas.microsoft.com/office/drawing/2014/main" id="{08D6CA19-DA8C-D8AE-30BC-423FC93A1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925" y="2122408"/>
            <a:ext cx="2845676" cy="15931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graph of a level of diabetes&#10;&#10;Description automatically generated with medium confidence">
            <a:extLst>
              <a:ext uri="{FF2B5EF4-FFF2-40B4-BE49-F238E27FC236}">
                <a16:creationId xmlns:a16="http://schemas.microsoft.com/office/drawing/2014/main" id="{CE4C8459-05C3-4DD0-6AE0-B29527709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611" y="234000"/>
            <a:ext cx="3050266" cy="1672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A chart with blue dots&#10;&#10;Description automatically generated">
            <a:extLst>
              <a:ext uri="{FF2B5EF4-FFF2-40B4-BE49-F238E27FC236}">
                <a16:creationId xmlns:a16="http://schemas.microsoft.com/office/drawing/2014/main" id="{836ABD61-AFEE-B567-1512-5310A9E53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3925" y="284803"/>
            <a:ext cx="2845676" cy="1621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ue and white squares with white text&#10;&#10;Description automatically generated">
            <a:extLst>
              <a:ext uri="{FF2B5EF4-FFF2-40B4-BE49-F238E27FC236}">
                <a16:creationId xmlns:a16="http://schemas.microsoft.com/office/drawing/2014/main" id="{6DEA8850-CF34-ECEC-87E1-ADC79458F6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404" y="3863662"/>
            <a:ext cx="6049197" cy="2538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75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documentManagement/types"/>
    <ds:schemaRef ds:uri="fb0879af-3eba-417a-a55a-ffe6dcd6ca77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  <ds:schemaRef ds:uri="6dc4bcd6-49db-4c07-9060-8acfc67cef9f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7397</TotalTime>
  <Words>1875</Words>
  <Application>Microsoft Office PowerPoint</Application>
  <PresentationFormat>Widescreen</PresentationFormat>
  <Paragraphs>390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Corbel</vt:lpstr>
      <vt:lpstr>Söhne</vt:lpstr>
      <vt:lpstr>Times New Roman</vt:lpstr>
      <vt:lpstr>Office Theme</vt:lpstr>
      <vt:lpstr>Predicting  Diabetes onset:</vt:lpstr>
      <vt:lpstr>Introduction:</vt:lpstr>
      <vt:lpstr>Introduction:  </vt:lpstr>
      <vt:lpstr>PowerPoint Presentation</vt:lpstr>
      <vt:lpstr> Preprocessing of Data </vt:lpstr>
      <vt:lpstr> Characteristics of the Dataset </vt:lpstr>
      <vt:lpstr>   Characteristics of the Dataset    .</vt:lpstr>
      <vt:lpstr> Characteristics of the Dataset </vt:lpstr>
      <vt:lpstr> Relationships </vt:lpstr>
      <vt:lpstr> Cleaned Diabetes Data </vt:lpstr>
      <vt:lpstr>PowerPoint Presentation</vt:lpstr>
      <vt:lpstr>PowerPoint Presentation</vt:lpstr>
      <vt:lpstr> Selected Algorithms For Diabetes Prediction </vt:lpstr>
      <vt:lpstr> Logistic Regression </vt:lpstr>
      <vt:lpstr> Random Forest Classifier </vt:lpstr>
      <vt:lpstr> Support Vector Model </vt:lpstr>
      <vt:lpstr> Decision Tree </vt:lpstr>
      <vt:lpstr>PowerPoint Presentation</vt:lpstr>
      <vt:lpstr> Results </vt:lpstr>
      <vt:lpstr> Results </vt:lpstr>
      <vt:lpstr> Logistic Regression Model </vt:lpstr>
      <vt:lpstr>PowerPoint Presentation</vt:lpstr>
      <vt:lpstr> Support Vector Machine Model </vt:lpstr>
      <vt:lpstr>PowerPoint Presentation</vt:lpstr>
      <vt:lpstr>PowerPoint Presentation</vt:lpstr>
      <vt:lpstr>PowerPoint Presentation</vt:lpstr>
      <vt:lpstr>Results</vt:lpstr>
      <vt:lpstr> Challenges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Esala Kaluperuma</dc:creator>
  <cp:lastModifiedBy>Temitope Ajose-Adeogun</cp:lastModifiedBy>
  <cp:revision>4</cp:revision>
  <cp:lastPrinted>2024-01-23T11:46:38Z</cp:lastPrinted>
  <dcterms:created xsi:type="dcterms:W3CDTF">2023-09-29T12:04:01Z</dcterms:created>
  <dcterms:modified xsi:type="dcterms:W3CDTF">2024-01-24T17:06:46Z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